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18"/>
  </p:notesMasterIdLst>
  <p:handoutMasterIdLst>
    <p:handoutMasterId r:id="rId19"/>
  </p:handout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256"/>
            <p14:sldId id="257"/>
          </p14:sldIdLst>
        </p14:section>
        <p14:section name="Content" id="{160A1EF9-8FB4-4F21-AF88-D4BF3CB3B912}">
          <p14:sldIdLst>
            <p14:sldId id="258"/>
            <p14:sldId id="259"/>
            <p14:sldId id="260"/>
            <p14:sldId id="261"/>
            <p14:sldId id="262"/>
            <p14:sldId id="263"/>
            <p14:sldId id="264"/>
          </p14:sldIdLst>
        </p14:section>
        <p14:section name="Closing" id="{D4E3B1CF-DD2E-4D6E-961F-E6ECD190E64E}">
          <p14:sldIdLst>
            <p14:sldId id="265"/>
            <p14:sldId id="266"/>
            <p14:sldId id="267"/>
            <p14:sldId id="26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4718" autoAdjust="0"/>
  </p:normalViewPr>
  <p:slideViewPr>
    <p:cSldViewPr>
      <p:cViewPr varScale="1">
        <p:scale>
          <a:sx n="112" d="100"/>
          <a:sy n="112" d="100"/>
        </p:scale>
        <p:origin x="210" y="108"/>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github.com/isaacs/node-semver"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docs.npmjs.com/misc/semver"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The </a:t>
            </a:r>
            <a:r>
              <a:rPr lang="en-US" sz="900" b="0" i="1" kern="1200" dirty="0">
                <a:solidFill>
                  <a:schemeClr val="tx1"/>
                </a:solidFill>
                <a:effectLst/>
                <a:latin typeface="Segoe UI Light" pitchFamily="34" charset="0"/>
                <a:ea typeface="+mn-ea"/>
                <a:cs typeface="+mn-cs"/>
              </a:rPr>
              <a:t>most</a:t>
            </a:r>
            <a:r>
              <a:rPr lang="en-US" sz="900" b="0" i="0" kern="1200" dirty="0">
                <a:solidFill>
                  <a:schemeClr val="tx1"/>
                </a:solidFill>
                <a:effectLst/>
                <a:latin typeface="Segoe UI Light" pitchFamily="34" charset="0"/>
                <a:ea typeface="+mn-ea"/>
                <a:cs typeface="+mn-cs"/>
              </a:rPr>
              <a:t> important things in your </a:t>
            </a:r>
            <a:r>
              <a:rPr lang="en-US" sz="900" b="0" i="0" kern="1200" dirty="0" err="1">
                <a:solidFill>
                  <a:schemeClr val="tx1"/>
                </a:solidFill>
                <a:effectLst/>
                <a:latin typeface="Segoe UI Light" pitchFamily="34" charset="0"/>
                <a:ea typeface="+mn-ea"/>
                <a:cs typeface="+mn-cs"/>
              </a:rPr>
              <a:t>package.json</a:t>
            </a:r>
            <a:r>
              <a:rPr lang="en-US" sz="900" b="0" i="0" kern="1200" dirty="0">
                <a:solidFill>
                  <a:schemeClr val="tx1"/>
                </a:solidFill>
                <a:effectLst/>
                <a:latin typeface="Segoe UI Light" pitchFamily="34" charset="0"/>
                <a:ea typeface="+mn-ea"/>
                <a:cs typeface="+mn-cs"/>
              </a:rPr>
              <a:t> are the name and version fields. Those are actually required, and your package won't install without them. The name and version together form an identifier that is assumed to be completely unique. Changes to the package should come along with changes to the version.</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Version must be </a:t>
            </a:r>
            <a:r>
              <a:rPr lang="en-US" sz="900" b="0" i="0" kern="1200" dirty="0" err="1">
                <a:solidFill>
                  <a:schemeClr val="tx1"/>
                </a:solidFill>
                <a:effectLst/>
                <a:latin typeface="Segoe UI Light" pitchFamily="34" charset="0"/>
                <a:ea typeface="+mn-ea"/>
                <a:cs typeface="+mn-cs"/>
              </a:rPr>
              <a:t>parseable</a:t>
            </a:r>
            <a:r>
              <a:rPr lang="en-US" sz="900" b="0" i="0" kern="1200" dirty="0">
                <a:solidFill>
                  <a:schemeClr val="tx1"/>
                </a:solidFill>
                <a:effectLst/>
                <a:latin typeface="Segoe UI Light" pitchFamily="34" charset="0"/>
                <a:ea typeface="+mn-ea"/>
                <a:cs typeface="+mn-cs"/>
              </a:rPr>
              <a:t> by </a:t>
            </a:r>
            <a:r>
              <a:rPr lang="en-US" sz="900" b="0" i="0" kern="1200" dirty="0">
                <a:solidFill>
                  <a:schemeClr val="tx1"/>
                </a:solidFill>
                <a:effectLst/>
                <a:latin typeface="Segoe UI Light" pitchFamily="34" charset="0"/>
                <a:ea typeface="+mn-ea"/>
                <a:cs typeface="+mn-cs"/>
                <a:hlinkClick r:id="rId3"/>
              </a:rPr>
              <a:t>node-</a:t>
            </a:r>
            <a:r>
              <a:rPr lang="en-US" sz="900" b="0" i="0" kern="1200" dirty="0" err="1">
                <a:solidFill>
                  <a:schemeClr val="tx1"/>
                </a:solidFill>
                <a:effectLst/>
                <a:latin typeface="Segoe UI Light" pitchFamily="34" charset="0"/>
                <a:ea typeface="+mn-ea"/>
                <a:cs typeface="+mn-cs"/>
                <a:hlinkClick r:id="rId3"/>
              </a:rPr>
              <a:t>semver</a:t>
            </a:r>
            <a:r>
              <a:rPr lang="en-US" sz="900" b="0" i="0" kern="1200" dirty="0">
                <a:solidFill>
                  <a:schemeClr val="tx1"/>
                </a:solidFill>
                <a:effectLst/>
                <a:latin typeface="Segoe UI Light" pitchFamily="34" charset="0"/>
                <a:ea typeface="+mn-ea"/>
                <a:cs typeface="+mn-cs"/>
              </a:rPr>
              <a:t>, which is bundled with </a:t>
            </a:r>
            <a:r>
              <a:rPr lang="en-US" sz="900" b="0" i="0" kern="1200" dirty="0" err="1">
                <a:solidFill>
                  <a:schemeClr val="tx1"/>
                </a:solidFill>
                <a:effectLst/>
                <a:latin typeface="Segoe UI Light" pitchFamily="34" charset="0"/>
                <a:ea typeface="+mn-ea"/>
                <a:cs typeface="+mn-cs"/>
              </a:rPr>
              <a:t>npm</a:t>
            </a:r>
            <a:r>
              <a:rPr lang="en-US" sz="900" b="0" i="0" kern="1200" dirty="0">
                <a:solidFill>
                  <a:schemeClr val="tx1"/>
                </a:solidFill>
                <a:effectLst/>
                <a:latin typeface="Segoe UI Light" pitchFamily="34" charset="0"/>
                <a:ea typeface="+mn-ea"/>
                <a:cs typeface="+mn-cs"/>
              </a:rPr>
              <a:t> as a dependency. (</a:t>
            </a:r>
            <a:r>
              <a:rPr lang="en-US" sz="900" b="0" i="0" kern="1200" dirty="0" err="1">
                <a:solidFill>
                  <a:schemeClr val="tx1"/>
                </a:solidFill>
                <a:effectLst/>
                <a:latin typeface="Segoe UI Light" pitchFamily="34" charset="0"/>
                <a:ea typeface="+mn-ea"/>
                <a:cs typeface="+mn-cs"/>
              </a:rPr>
              <a:t>npm</a:t>
            </a:r>
            <a:r>
              <a:rPr lang="en-US" sz="900" b="0" i="0" kern="1200" dirty="0">
                <a:solidFill>
                  <a:schemeClr val="tx1"/>
                </a:solidFill>
                <a:effectLst/>
                <a:latin typeface="Segoe UI Light" pitchFamily="34" charset="0"/>
                <a:ea typeface="+mn-ea"/>
                <a:cs typeface="+mn-cs"/>
              </a:rPr>
              <a:t> install </a:t>
            </a:r>
            <a:r>
              <a:rPr lang="en-US" sz="900" b="0" i="0" kern="1200" dirty="0" err="1">
                <a:solidFill>
                  <a:schemeClr val="tx1"/>
                </a:solidFill>
                <a:effectLst/>
                <a:latin typeface="Segoe UI Light" pitchFamily="34" charset="0"/>
                <a:ea typeface="+mn-ea"/>
                <a:cs typeface="+mn-cs"/>
              </a:rPr>
              <a:t>semver</a:t>
            </a:r>
            <a:r>
              <a:rPr lang="en-US" sz="900" b="0" i="0" kern="1200" dirty="0">
                <a:solidFill>
                  <a:schemeClr val="tx1"/>
                </a:solidFill>
                <a:effectLst/>
                <a:latin typeface="Segoe UI Light" pitchFamily="34" charset="0"/>
                <a:ea typeface="+mn-ea"/>
                <a:cs typeface="+mn-cs"/>
              </a:rPr>
              <a:t> to use it yourself.)</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More on version numbers and ranges at </a:t>
            </a:r>
            <a:r>
              <a:rPr lang="en-US" sz="900" b="0" i="0" kern="1200" dirty="0" err="1">
                <a:solidFill>
                  <a:schemeClr val="tx1"/>
                </a:solidFill>
                <a:effectLst/>
                <a:latin typeface="Segoe UI Light" pitchFamily="34" charset="0"/>
                <a:ea typeface="+mn-ea"/>
                <a:cs typeface="+mn-cs"/>
                <a:hlinkClick r:id="rId4"/>
              </a:rPr>
              <a:t>semver</a:t>
            </a:r>
            <a:r>
              <a:rPr lang="en-US" sz="900" b="0" i="0" kern="1200" dirty="0">
                <a:solidFill>
                  <a:schemeClr val="tx1"/>
                </a:solidFill>
                <a:effectLst/>
                <a:latin typeface="Segoe UI Light" pitchFamily="34" charset="0"/>
                <a:ea typeface="+mn-ea"/>
                <a:cs typeface="+mn-cs"/>
              </a:rPr>
              <a:t>.</a:t>
            </a: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7285777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40333375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3141936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1/19/2017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12</a:t>
            </a:fld>
            <a:endParaRPr lang="en-US" sz="1800" kern="0" dirty="0">
              <a:solidFill>
                <a:prstClr val="black"/>
              </a:solidFill>
            </a:endParaRPr>
          </a:p>
        </p:txBody>
      </p:sp>
    </p:spTree>
    <p:extLst>
      <p:ext uri="{BB962C8B-B14F-4D97-AF65-F5344CB8AC3E}">
        <p14:creationId xmlns:p14="http://schemas.microsoft.com/office/powerpoint/2010/main" val="8307078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1/19/2017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13</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0438718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701" y="1668482"/>
            <a:ext cx="6303576" cy="2286000"/>
          </a:xfrm>
        </p:spPr>
        <p:txBody>
          <a:bodyPr/>
          <a:lstStyle/>
          <a:p>
            <a:r>
              <a:rPr lang="en-US" sz="4400" dirty="0"/>
              <a:t>Deploying SharePoint Framework components</a:t>
            </a:r>
            <a:br>
              <a:rPr lang="en-US" sz="4400" dirty="0"/>
            </a:br>
            <a:r>
              <a:rPr lang="en-US" sz="4400" dirty="0"/>
              <a:t>to production</a:t>
            </a:r>
          </a:p>
        </p:txBody>
      </p:sp>
      <p:sp>
        <p:nvSpPr>
          <p:cNvPr id="6" name="Text Placeholder 5"/>
          <p:cNvSpPr>
            <a:spLocks noGrp="1"/>
          </p:cNvSpPr>
          <p:nvPr>
            <p:ph type="body" sz="quarter" idx="14"/>
          </p:nvPr>
        </p:nvSpPr>
        <p:spPr/>
        <p:txBody>
          <a:bodyPr/>
          <a:lstStyle/>
          <a:p>
            <a:pPr lvl="0"/>
            <a:r>
              <a:rPr lang="en-US" dirty="0"/>
              <a:t>Updating web parts</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23" name="Group 22"/>
          <p:cNvGrpSpPr/>
          <p:nvPr/>
        </p:nvGrpSpPr>
        <p:grpSpPr>
          <a:xfrm>
            <a:off x="2401845" y="1841078"/>
            <a:ext cx="6697109" cy="729177"/>
            <a:chOff x="2401845" y="1841078"/>
            <a:chExt cx="6697109" cy="729177"/>
          </a:xfrm>
        </p:grpSpPr>
        <p:sp>
          <p:nvSpPr>
            <p:cNvPr id="24" name="Rectangle 23"/>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Update the web part and solution</a:t>
              </a:r>
            </a:p>
          </p:txBody>
        </p:sp>
        <p:grpSp>
          <p:nvGrpSpPr>
            <p:cNvPr id="31" name="Group 30"/>
            <p:cNvGrpSpPr/>
            <p:nvPr/>
          </p:nvGrpSpPr>
          <p:grpSpPr>
            <a:xfrm>
              <a:off x="2401845" y="1917666"/>
              <a:ext cx="576000" cy="576000"/>
              <a:chOff x="8738517" y="2260867"/>
              <a:chExt cx="576000" cy="576000"/>
            </a:xfrm>
          </p:grpSpPr>
          <p:sp>
            <p:nvSpPr>
              <p:cNvPr id="32" name="Oval 31"/>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40" name="Straight Arrow Connector 39"/>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41" name="Group 40"/>
          <p:cNvGrpSpPr/>
          <p:nvPr/>
        </p:nvGrpSpPr>
        <p:grpSpPr>
          <a:xfrm>
            <a:off x="2401845" y="2650463"/>
            <a:ext cx="6697109" cy="729177"/>
            <a:chOff x="2401845" y="2650463"/>
            <a:chExt cx="6697109" cy="729177"/>
          </a:xfrm>
        </p:grpSpPr>
        <p:sp>
          <p:nvSpPr>
            <p:cNvPr id="42" name="Rectangle 41"/>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Package the solution</a:t>
              </a:r>
            </a:p>
          </p:txBody>
        </p:sp>
        <p:grpSp>
          <p:nvGrpSpPr>
            <p:cNvPr id="43" name="Group 42"/>
            <p:cNvGrpSpPr/>
            <p:nvPr/>
          </p:nvGrpSpPr>
          <p:grpSpPr>
            <a:xfrm>
              <a:off x="2401845" y="2718309"/>
              <a:ext cx="576000" cy="576000"/>
              <a:chOff x="8738517" y="2260867"/>
              <a:chExt cx="576000" cy="576000"/>
            </a:xfrm>
          </p:grpSpPr>
          <p:sp>
            <p:nvSpPr>
              <p:cNvPr id="44" name="Oval 43"/>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45" name="Straight Arrow Connector 44"/>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46" name="Group 45"/>
          <p:cNvGrpSpPr/>
          <p:nvPr/>
        </p:nvGrpSpPr>
        <p:grpSpPr>
          <a:xfrm>
            <a:off x="2392583" y="3459848"/>
            <a:ext cx="6706371" cy="729177"/>
            <a:chOff x="2392583" y="3459848"/>
            <a:chExt cx="6706371" cy="729177"/>
          </a:xfrm>
        </p:grpSpPr>
        <p:sp>
          <p:nvSpPr>
            <p:cNvPr id="47" name="Rectangle 46"/>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Deploy the updated solution and assets</a:t>
              </a:r>
            </a:p>
          </p:txBody>
        </p:sp>
        <p:grpSp>
          <p:nvGrpSpPr>
            <p:cNvPr id="48" name="Group 47"/>
            <p:cNvGrpSpPr/>
            <p:nvPr/>
          </p:nvGrpSpPr>
          <p:grpSpPr>
            <a:xfrm>
              <a:off x="2392583" y="3536436"/>
              <a:ext cx="576000" cy="576000"/>
              <a:chOff x="8738517" y="2260867"/>
              <a:chExt cx="576000" cy="576000"/>
            </a:xfrm>
          </p:grpSpPr>
          <p:sp>
            <p:nvSpPr>
              <p:cNvPr id="49" name="Oval 48"/>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0" name="Straight Arrow Connector 49"/>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51" name="Group 50"/>
          <p:cNvGrpSpPr/>
          <p:nvPr/>
        </p:nvGrpSpPr>
        <p:grpSpPr>
          <a:xfrm>
            <a:off x="2392583" y="4269234"/>
            <a:ext cx="6706371" cy="729177"/>
            <a:chOff x="2392583" y="4269234"/>
            <a:chExt cx="6706371" cy="729177"/>
          </a:xfrm>
        </p:grpSpPr>
        <p:sp>
          <p:nvSpPr>
            <p:cNvPr id="52" name="Rectangle 51"/>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53" name="Group 52"/>
            <p:cNvGrpSpPr/>
            <p:nvPr/>
          </p:nvGrpSpPr>
          <p:grpSpPr>
            <a:xfrm>
              <a:off x="2392583" y="4354563"/>
              <a:ext cx="576000" cy="576000"/>
              <a:chOff x="8738517" y="2260867"/>
              <a:chExt cx="576000" cy="576000"/>
            </a:xfrm>
          </p:grpSpPr>
          <p:sp>
            <p:nvSpPr>
              <p:cNvPr id="54" name="Oval 53"/>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5" name="Straight Arrow Connector 54"/>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66804551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23" name="Group 22"/>
          <p:cNvGrpSpPr/>
          <p:nvPr/>
        </p:nvGrpSpPr>
        <p:grpSpPr>
          <a:xfrm>
            <a:off x="2401845" y="1841078"/>
            <a:ext cx="6697109" cy="729177"/>
            <a:chOff x="2401845" y="1841078"/>
            <a:chExt cx="6697109" cy="729177"/>
          </a:xfrm>
        </p:grpSpPr>
        <p:sp>
          <p:nvSpPr>
            <p:cNvPr id="24" name="Rectangle 23"/>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Update the web part and solution</a:t>
              </a:r>
            </a:p>
          </p:txBody>
        </p:sp>
        <p:grpSp>
          <p:nvGrpSpPr>
            <p:cNvPr id="31" name="Group 30"/>
            <p:cNvGrpSpPr/>
            <p:nvPr/>
          </p:nvGrpSpPr>
          <p:grpSpPr>
            <a:xfrm>
              <a:off x="2401845" y="1917666"/>
              <a:ext cx="576000" cy="576000"/>
              <a:chOff x="8738517" y="2260867"/>
              <a:chExt cx="576000" cy="576000"/>
            </a:xfrm>
          </p:grpSpPr>
          <p:sp>
            <p:nvSpPr>
              <p:cNvPr id="32" name="Oval 31"/>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40" name="Straight Arrow Connector 39"/>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41" name="Group 40"/>
          <p:cNvGrpSpPr/>
          <p:nvPr/>
        </p:nvGrpSpPr>
        <p:grpSpPr>
          <a:xfrm>
            <a:off x="2401845" y="2650463"/>
            <a:ext cx="6697109" cy="729177"/>
            <a:chOff x="2401845" y="2650463"/>
            <a:chExt cx="6697109" cy="729177"/>
          </a:xfrm>
        </p:grpSpPr>
        <p:sp>
          <p:nvSpPr>
            <p:cNvPr id="42" name="Rectangle 41"/>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Package the solution</a:t>
              </a:r>
            </a:p>
          </p:txBody>
        </p:sp>
        <p:grpSp>
          <p:nvGrpSpPr>
            <p:cNvPr id="43" name="Group 42"/>
            <p:cNvGrpSpPr/>
            <p:nvPr/>
          </p:nvGrpSpPr>
          <p:grpSpPr>
            <a:xfrm>
              <a:off x="2401845" y="2718309"/>
              <a:ext cx="576000" cy="576000"/>
              <a:chOff x="8738517" y="2260867"/>
              <a:chExt cx="576000" cy="576000"/>
            </a:xfrm>
          </p:grpSpPr>
          <p:sp>
            <p:nvSpPr>
              <p:cNvPr id="44" name="Oval 43"/>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45" name="Straight Arrow Connector 44"/>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46" name="Group 45"/>
          <p:cNvGrpSpPr/>
          <p:nvPr/>
        </p:nvGrpSpPr>
        <p:grpSpPr>
          <a:xfrm>
            <a:off x="2392583" y="3459848"/>
            <a:ext cx="6706371" cy="729177"/>
            <a:chOff x="2392583" y="3459848"/>
            <a:chExt cx="6706371" cy="729177"/>
          </a:xfrm>
        </p:grpSpPr>
        <p:sp>
          <p:nvSpPr>
            <p:cNvPr id="47" name="Rectangle 46"/>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Deploy the updated solution and assets</a:t>
              </a:r>
            </a:p>
          </p:txBody>
        </p:sp>
        <p:grpSp>
          <p:nvGrpSpPr>
            <p:cNvPr id="48" name="Group 47"/>
            <p:cNvGrpSpPr/>
            <p:nvPr/>
          </p:nvGrpSpPr>
          <p:grpSpPr>
            <a:xfrm>
              <a:off x="2392583" y="3536436"/>
              <a:ext cx="576000" cy="576000"/>
              <a:chOff x="8738517" y="2260867"/>
              <a:chExt cx="576000" cy="576000"/>
            </a:xfrm>
          </p:grpSpPr>
          <p:sp>
            <p:nvSpPr>
              <p:cNvPr id="49" name="Oval 48"/>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0" name="Straight Arrow Connector 49"/>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51" name="Group 50"/>
          <p:cNvGrpSpPr/>
          <p:nvPr/>
        </p:nvGrpSpPr>
        <p:grpSpPr>
          <a:xfrm>
            <a:off x="2392583" y="4269234"/>
            <a:ext cx="6706371" cy="729177"/>
            <a:chOff x="2392583" y="4269234"/>
            <a:chExt cx="6706371" cy="729177"/>
          </a:xfrm>
        </p:grpSpPr>
        <p:sp>
          <p:nvSpPr>
            <p:cNvPr id="52" name="Rectangle 51"/>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53" name="Group 52"/>
            <p:cNvGrpSpPr/>
            <p:nvPr/>
          </p:nvGrpSpPr>
          <p:grpSpPr>
            <a:xfrm>
              <a:off x="2392583" y="4354563"/>
              <a:ext cx="576000" cy="576000"/>
              <a:chOff x="8738517" y="2260867"/>
              <a:chExt cx="576000" cy="576000"/>
            </a:xfrm>
          </p:grpSpPr>
          <p:sp>
            <p:nvSpPr>
              <p:cNvPr id="54" name="Oval 53"/>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5" name="Straight Arrow Connector 54"/>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24622116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zh-CN" dirty="0"/>
              <a:t>Update a web part and increment the version</a:t>
            </a:r>
            <a:endParaRPr lang="en-US" dirty="0"/>
          </a:p>
        </p:txBody>
      </p:sp>
      <p:sp>
        <p:nvSpPr>
          <p:cNvPr id="8" name="Text Placeholder 2"/>
          <p:cNvSpPr txBox="1">
            <a:spLocks/>
          </p:cNvSpPr>
          <p:nvPr/>
        </p:nvSpPr>
        <p:spPr>
          <a:xfrm>
            <a:off x="274638" y="1212850"/>
            <a:ext cx="11887200" cy="844252"/>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400" dirty="0"/>
              <a:t>Update the code or configuration for your web part</a:t>
            </a:r>
          </a:p>
          <a:p>
            <a:pPr marL="0" indent="0">
              <a:buNone/>
            </a:pPr>
            <a:r>
              <a:rPr lang="en-US" altLang="zh-CN" sz="2400" dirty="0"/>
              <a:t>Increment the version in the &lt;web part name&gt;.</a:t>
            </a:r>
            <a:r>
              <a:rPr lang="en-US" altLang="zh-CN" sz="2400" dirty="0" err="1"/>
              <a:t>manifest.json</a:t>
            </a:r>
            <a:r>
              <a:rPr lang="en-US" altLang="zh-CN" sz="2400" dirty="0"/>
              <a:t> file</a:t>
            </a:r>
          </a:p>
          <a:p>
            <a:pPr marL="0" indent="0">
              <a:buNone/>
            </a:pPr>
            <a:r>
              <a:rPr lang="en-US" altLang="zh-CN" sz="2400" dirty="0"/>
              <a:t>This sets the version for the web part</a:t>
            </a:r>
          </a:p>
          <a:p>
            <a:pPr marL="0" indent="0">
              <a:buNone/>
            </a:pPr>
            <a:r>
              <a:rPr lang="en-US" altLang="zh-CN" sz="2400" dirty="0"/>
              <a:t>Multiple web parts in the same solution may be versioned independently</a:t>
            </a:r>
          </a:p>
          <a:p>
            <a:pPr marL="0" indent="0">
              <a:buNone/>
            </a:pPr>
            <a:endParaRPr lang="en-US" altLang="zh-CN" sz="2400" dirty="0"/>
          </a:p>
        </p:txBody>
      </p:sp>
      <p:pic>
        <p:nvPicPr>
          <p:cNvPr id="4" name="Picture 3"/>
          <p:cNvPicPr>
            <a:picLocks noChangeAspect="1"/>
          </p:cNvPicPr>
          <p:nvPr/>
        </p:nvPicPr>
        <p:blipFill>
          <a:blip r:embed="rId2"/>
          <a:stretch>
            <a:fillRect/>
          </a:stretch>
        </p:blipFill>
        <p:spPr>
          <a:xfrm>
            <a:off x="3028422" y="2993206"/>
            <a:ext cx="6379631" cy="3358520"/>
          </a:xfrm>
          <a:prstGeom prst="rect">
            <a:avLst/>
          </a:prstGeom>
        </p:spPr>
      </p:pic>
    </p:spTree>
    <p:extLst>
      <p:ext uri="{BB962C8B-B14F-4D97-AF65-F5344CB8AC3E}">
        <p14:creationId xmlns:p14="http://schemas.microsoft.com/office/powerpoint/2010/main" val="306497453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zh-CN" sz="4400" dirty="0"/>
              <a:t>Update the version in the package-</a:t>
            </a:r>
            <a:r>
              <a:rPr lang="en-US" altLang="zh-CN" sz="4400" dirty="0" err="1"/>
              <a:t>solution.json</a:t>
            </a:r>
            <a:r>
              <a:rPr lang="en-US" altLang="zh-CN" sz="4400" dirty="0"/>
              <a:t> file</a:t>
            </a:r>
            <a:endParaRPr lang="en-US" sz="4400" dirty="0"/>
          </a:p>
        </p:txBody>
      </p:sp>
      <p:sp>
        <p:nvSpPr>
          <p:cNvPr id="8" name="Text Placeholder 2"/>
          <p:cNvSpPr txBox="1">
            <a:spLocks/>
          </p:cNvSpPr>
          <p:nvPr/>
        </p:nvSpPr>
        <p:spPr>
          <a:xfrm>
            <a:off x="274638" y="1212850"/>
            <a:ext cx="11887200" cy="5020716"/>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400" dirty="0"/>
              <a:t>This sets the version for the .</a:t>
            </a:r>
            <a:r>
              <a:rPr lang="en-US" altLang="zh-CN" sz="2400" dirty="0" err="1"/>
              <a:t>sppkg</a:t>
            </a:r>
            <a:r>
              <a:rPr lang="en-US" altLang="zh-CN" sz="2400" dirty="0"/>
              <a:t> Add-in</a:t>
            </a:r>
          </a:p>
          <a:p>
            <a:pPr marL="0" indent="0">
              <a:buNone/>
            </a:pPr>
            <a:r>
              <a:rPr lang="en-US" altLang="zh-CN" sz="2400" dirty="0"/>
              <a:t>This version is displayed in the app catalog</a:t>
            </a:r>
          </a:p>
        </p:txBody>
      </p:sp>
      <p:pic>
        <p:nvPicPr>
          <p:cNvPr id="5" name="Picture 4"/>
          <p:cNvPicPr>
            <a:picLocks noChangeAspect="1"/>
          </p:cNvPicPr>
          <p:nvPr/>
        </p:nvPicPr>
        <p:blipFill>
          <a:blip r:embed="rId2"/>
          <a:stretch>
            <a:fillRect/>
          </a:stretch>
        </p:blipFill>
        <p:spPr>
          <a:xfrm>
            <a:off x="6562724" y="2191278"/>
            <a:ext cx="5585687" cy="3063860"/>
          </a:xfrm>
          <a:prstGeom prst="rect">
            <a:avLst/>
          </a:prstGeom>
        </p:spPr>
      </p:pic>
      <p:pic>
        <p:nvPicPr>
          <p:cNvPr id="4" name="Picture 3"/>
          <p:cNvPicPr>
            <a:picLocks noChangeAspect="1"/>
          </p:cNvPicPr>
          <p:nvPr/>
        </p:nvPicPr>
        <p:blipFill>
          <a:blip r:embed="rId3"/>
          <a:stretch>
            <a:fillRect/>
          </a:stretch>
        </p:blipFill>
        <p:spPr>
          <a:xfrm>
            <a:off x="385589" y="2676516"/>
            <a:ext cx="6057427" cy="2093384"/>
          </a:xfrm>
          <a:prstGeom prst="rect">
            <a:avLst/>
          </a:prstGeom>
        </p:spPr>
      </p:pic>
    </p:spTree>
    <p:extLst>
      <p:ext uri="{BB962C8B-B14F-4D97-AF65-F5344CB8AC3E}">
        <p14:creationId xmlns:p14="http://schemas.microsoft.com/office/powerpoint/2010/main" val="307885509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zh-CN" dirty="0"/>
              <a:t>Update the version in the </a:t>
            </a:r>
            <a:r>
              <a:rPr lang="en-US" altLang="zh-CN" dirty="0" err="1"/>
              <a:t>package.json</a:t>
            </a:r>
            <a:r>
              <a:rPr lang="en-US" altLang="zh-CN" dirty="0"/>
              <a:t> file</a:t>
            </a:r>
            <a:endParaRPr lang="en-US" dirty="0"/>
          </a:p>
        </p:txBody>
      </p:sp>
      <p:sp>
        <p:nvSpPr>
          <p:cNvPr id="8" name="Text Placeholder 2"/>
          <p:cNvSpPr txBox="1">
            <a:spLocks/>
          </p:cNvSpPr>
          <p:nvPr/>
        </p:nvSpPr>
        <p:spPr>
          <a:xfrm>
            <a:off x="274638" y="1212850"/>
            <a:ext cx="11887200" cy="5020716"/>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sz="2400" dirty="0"/>
          </a:p>
        </p:txBody>
      </p:sp>
      <p:sp>
        <p:nvSpPr>
          <p:cNvPr id="5" name="Text Placeholder 2"/>
          <p:cNvSpPr txBox="1">
            <a:spLocks/>
          </p:cNvSpPr>
          <p:nvPr/>
        </p:nvSpPr>
        <p:spPr>
          <a:xfrm>
            <a:off x="427038" y="1365250"/>
            <a:ext cx="11887200" cy="5020716"/>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400" dirty="0"/>
              <a:t>Change the version every time the package changes</a:t>
            </a:r>
          </a:p>
        </p:txBody>
      </p:sp>
      <p:pic>
        <p:nvPicPr>
          <p:cNvPr id="4" name="Picture 3"/>
          <p:cNvPicPr>
            <a:picLocks noChangeAspect="1"/>
          </p:cNvPicPr>
          <p:nvPr/>
        </p:nvPicPr>
        <p:blipFill>
          <a:blip r:embed="rId3"/>
          <a:stretch>
            <a:fillRect/>
          </a:stretch>
        </p:blipFill>
        <p:spPr>
          <a:xfrm>
            <a:off x="2709682" y="1841078"/>
            <a:ext cx="7096125" cy="4524375"/>
          </a:xfrm>
          <a:prstGeom prst="rect">
            <a:avLst/>
          </a:prstGeom>
        </p:spPr>
      </p:pic>
    </p:spTree>
    <p:extLst>
      <p:ext uri="{BB962C8B-B14F-4D97-AF65-F5344CB8AC3E}">
        <p14:creationId xmlns:p14="http://schemas.microsoft.com/office/powerpoint/2010/main" val="181039657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zh-CN" dirty="0"/>
              <a:t>Package the web part</a:t>
            </a:r>
            <a:endParaRPr lang="en-US" dirty="0"/>
          </a:p>
        </p:txBody>
      </p:sp>
      <p:sp>
        <p:nvSpPr>
          <p:cNvPr id="8" name="Text Placeholder 2"/>
          <p:cNvSpPr txBox="1">
            <a:spLocks/>
          </p:cNvSpPr>
          <p:nvPr/>
        </p:nvSpPr>
        <p:spPr>
          <a:xfrm>
            <a:off x="274638" y="1212850"/>
            <a:ext cx="11887200" cy="4516660"/>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400" dirty="0"/>
              <a:t>Use the </a:t>
            </a:r>
            <a:r>
              <a:rPr lang="en-US" altLang="zh-CN" sz="2400" b="1" dirty="0"/>
              <a:t>bundle</a:t>
            </a:r>
            <a:r>
              <a:rPr lang="en-US" altLang="zh-CN" sz="2400" dirty="0"/>
              <a:t> gulp task to build, localize, and bundle the project</a:t>
            </a:r>
          </a:p>
          <a:p>
            <a:pPr marL="0" indent="0">
              <a:buNone/>
            </a:pPr>
            <a:endParaRPr lang="en-US" altLang="zh-CN" sz="2800" dirty="0"/>
          </a:p>
          <a:p>
            <a:pPr marL="0" indent="0">
              <a:buNone/>
            </a:pPr>
            <a:endParaRPr lang="en-US" altLang="zh-CN" sz="2400" dirty="0"/>
          </a:p>
          <a:p>
            <a:pPr marL="0" indent="0">
              <a:buNone/>
            </a:pPr>
            <a:r>
              <a:rPr lang="en-US" altLang="zh-CN" sz="2400" dirty="0"/>
              <a:t>Use the </a:t>
            </a:r>
            <a:r>
              <a:rPr lang="en-US" altLang="zh-CN" sz="2400" b="1" dirty="0"/>
              <a:t>package-solution</a:t>
            </a:r>
            <a:r>
              <a:rPr lang="en-US" altLang="zh-CN" sz="2400" dirty="0"/>
              <a:t> gulp task to package the project into a .</a:t>
            </a:r>
            <a:r>
              <a:rPr lang="en-US" altLang="zh-CN" sz="2400" dirty="0" err="1"/>
              <a:t>sppkg</a:t>
            </a:r>
            <a:r>
              <a:rPr lang="en-US" altLang="zh-CN" sz="2400" dirty="0"/>
              <a:t> file</a:t>
            </a:r>
          </a:p>
          <a:p>
            <a:pPr marL="0" indent="0">
              <a:buNone/>
            </a:pPr>
            <a:endParaRPr lang="en-US" sz="2800" dirty="0"/>
          </a:p>
          <a:p>
            <a:pPr marL="0" indent="0">
              <a:buNone/>
            </a:pPr>
            <a:endParaRPr lang="en-US" altLang="zh-CN" sz="2400" dirty="0"/>
          </a:p>
          <a:p>
            <a:pPr marL="0" indent="0">
              <a:buNone/>
            </a:pPr>
            <a:r>
              <a:rPr lang="en-US" altLang="zh-CN" sz="2400" dirty="0"/>
              <a:t>The </a:t>
            </a:r>
            <a:r>
              <a:rPr lang="en-US" altLang="zh-CN" sz="2400" b="1" dirty="0"/>
              <a:t>ship parameter </a:t>
            </a:r>
            <a:r>
              <a:rPr lang="en-US" altLang="zh-CN" sz="2400" dirty="0"/>
              <a:t>build task creates a minified version of the bundle and copies all of the web part assets, including the web part bundle, into the temp\deploy folder.  The .</a:t>
            </a:r>
            <a:r>
              <a:rPr lang="en-US" altLang="zh-CN" sz="2400" dirty="0" err="1"/>
              <a:t>sppkg</a:t>
            </a:r>
            <a:r>
              <a:rPr lang="en-US" altLang="zh-CN" sz="2400" dirty="0"/>
              <a:t> folder is generated in the </a:t>
            </a:r>
            <a:r>
              <a:rPr lang="en-US" altLang="zh-CN" sz="2400" dirty="0" err="1"/>
              <a:t>sharepoint</a:t>
            </a:r>
            <a:r>
              <a:rPr lang="en-US" altLang="zh-CN" sz="2400" dirty="0"/>
              <a:t>\solution folder. </a:t>
            </a:r>
          </a:p>
          <a:p>
            <a:pPr marL="0" indent="0">
              <a:buNone/>
            </a:pPr>
            <a:endParaRPr lang="en-US" sz="2400" dirty="0"/>
          </a:p>
        </p:txBody>
      </p:sp>
      <p:sp>
        <p:nvSpPr>
          <p:cNvPr id="5" name="Rectangle 4"/>
          <p:cNvSpPr/>
          <p:nvPr/>
        </p:nvSpPr>
        <p:spPr bwMode="auto">
          <a:xfrm>
            <a:off x="399244" y="1777227"/>
            <a:ext cx="4752528" cy="432048"/>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gulp bundle --ship</a:t>
            </a:r>
          </a:p>
        </p:txBody>
      </p:sp>
      <p:sp>
        <p:nvSpPr>
          <p:cNvPr id="6" name="Rectangle 5"/>
          <p:cNvSpPr/>
          <p:nvPr/>
        </p:nvSpPr>
        <p:spPr bwMode="auto">
          <a:xfrm>
            <a:off x="399244" y="2969489"/>
            <a:ext cx="4752528" cy="432445"/>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gulp package-solution --ship</a:t>
            </a:r>
            <a:endParaRPr lang="fi-FI" sz="2000" dirty="0">
              <a:gradFill>
                <a:gsLst>
                  <a:gs pos="0">
                    <a:srgbClr val="FFFFFF"/>
                  </a:gs>
                  <a:gs pos="100000">
                    <a:srgbClr val="FFFFFF"/>
                  </a:gs>
                </a:gsLst>
                <a:lin ang="5400000" scaled="0"/>
              </a:gradFill>
              <a:latin typeface="Consolas" panose="020B0609020204030204" pitchFamily="49" charset="0"/>
            </a:endParaRPr>
          </a:p>
        </p:txBody>
      </p:sp>
      <p:pic>
        <p:nvPicPr>
          <p:cNvPr id="7" name="Picture 6"/>
          <p:cNvPicPr>
            <a:picLocks noChangeAspect="1"/>
          </p:cNvPicPr>
          <p:nvPr/>
        </p:nvPicPr>
        <p:blipFill>
          <a:blip r:embed="rId2"/>
          <a:stretch>
            <a:fillRect/>
          </a:stretch>
        </p:blipFill>
        <p:spPr>
          <a:xfrm>
            <a:off x="399244" y="5047600"/>
            <a:ext cx="5658141" cy="1276416"/>
          </a:xfrm>
          <a:prstGeom prst="rect">
            <a:avLst/>
          </a:prstGeom>
        </p:spPr>
      </p:pic>
      <p:pic>
        <p:nvPicPr>
          <p:cNvPr id="2" name="Picture 1"/>
          <p:cNvPicPr>
            <a:picLocks noChangeAspect="1"/>
          </p:cNvPicPr>
          <p:nvPr/>
        </p:nvPicPr>
        <p:blipFill>
          <a:blip r:embed="rId3"/>
          <a:stretch>
            <a:fillRect/>
          </a:stretch>
        </p:blipFill>
        <p:spPr>
          <a:xfrm>
            <a:off x="6218237" y="5041800"/>
            <a:ext cx="5962650" cy="1047750"/>
          </a:xfrm>
          <a:prstGeom prst="rect">
            <a:avLst/>
          </a:prstGeom>
        </p:spPr>
      </p:pic>
    </p:spTree>
    <p:extLst>
      <p:ext uri="{BB962C8B-B14F-4D97-AF65-F5344CB8AC3E}">
        <p14:creationId xmlns:p14="http://schemas.microsoft.com/office/powerpoint/2010/main" val="235776773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 App to the SharePoint App Catalog</a:t>
            </a:r>
          </a:p>
        </p:txBody>
      </p:sp>
      <p:sp>
        <p:nvSpPr>
          <p:cNvPr id="40" name="Text Placeholder 2"/>
          <p:cNvSpPr txBox="1">
            <a:spLocks/>
          </p:cNvSpPr>
          <p:nvPr/>
        </p:nvSpPr>
        <p:spPr>
          <a:xfrm>
            <a:off x="274638" y="1212850"/>
            <a:ext cx="11887200" cy="4516660"/>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CN" sz="2400" dirty="0"/>
              <a:t>Go to your Office 365 App Catalog site</a:t>
            </a:r>
            <a:endParaRPr lang="en-US" sz="2400" dirty="0"/>
          </a:p>
          <a:p>
            <a:r>
              <a:rPr lang="en-US" altLang="zh-CN" sz="2400" dirty="0"/>
              <a:t>In the left sidebar, choose Apps for SharePoint</a:t>
            </a:r>
          </a:p>
          <a:p>
            <a:r>
              <a:rPr lang="en-US" sz="2400" dirty="0"/>
              <a:t>Upload the updated package (.</a:t>
            </a:r>
            <a:r>
              <a:rPr lang="en-US" sz="2400" dirty="0" err="1"/>
              <a:t>sp</a:t>
            </a:r>
            <a:r>
              <a:rPr lang="en-US" altLang="zh-CN" sz="2400" dirty="0" err="1"/>
              <a:t>pkg</a:t>
            </a:r>
            <a:r>
              <a:rPr lang="en-US" sz="2400" dirty="0"/>
              <a:t> file) for the web part</a:t>
            </a:r>
          </a:p>
          <a:p>
            <a:endParaRPr lang="en-US" sz="2400" dirty="0"/>
          </a:p>
          <a:p>
            <a:pPr marL="0" indent="0">
              <a:buNone/>
            </a:pPr>
            <a:endParaRPr lang="en-US" altLang="zh-CN" sz="2400" dirty="0"/>
          </a:p>
          <a:p>
            <a:pPr marL="0" indent="0">
              <a:buNone/>
            </a:pPr>
            <a:endParaRPr lang="en-US" sz="2400" dirty="0"/>
          </a:p>
        </p:txBody>
      </p:sp>
      <p:pic>
        <p:nvPicPr>
          <p:cNvPr id="4" name="Picture 3"/>
          <p:cNvPicPr>
            <a:picLocks noChangeAspect="1"/>
          </p:cNvPicPr>
          <p:nvPr/>
        </p:nvPicPr>
        <p:blipFill>
          <a:blip r:embed="rId2"/>
          <a:stretch>
            <a:fillRect/>
          </a:stretch>
        </p:blipFill>
        <p:spPr>
          <a:xfrm>
            <a:off x="755451" y="2705174"/>
            <a:ext cx="6038850" cy="1571625"/>
          </a:xfrm>
          <a:prstGeom prst="rect">
            <a:avLst/>
          </a:prstGeom>
        </p:spPr>
      </p:pic>
    </p:spTree>
    <p:extLst>
      <p:ext uri="{BB962C8B-B14F-4D97-AF65-F5344CB8AC3E}">
        <p14:creationId xmlns:p14="http://schemas.microsoft.com/office/powerpoint/2010/main" val="343743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 the updated web part assets to CDN</a:t>
            </a:r>
          </a:p>
        </p:txBody>
      </p:sp>
      <p:sp>
        <p:nvSpPr>
          <p:cNvPr id="40" name="Text Placeholder 2"/>
          <p:cNvSpPr txBox="1">
            <a:spLocks/>
          </p:cNvSpPr>
          <p:nvPr/>
        </p:nvSpPr>
        <p:spPr>
          <a:xfrm>
            <a:off x="274638" y="1212850"/>
            <a:ext cx="11887200" cy="4516660"/>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See the following sections for more information about CDN deployments</a:t>
            </a:r>
          </a:p>
          <a:p>
            <a:pPr marL="0" indent="0">
              <a:buNone/>
            </a:pPr>
            <a:r>
              <a:rPr lang="en-US" sz="2400" dirty="0"/>
              <a:t>	</a:t>
            </a:r>
          </a:p>
          <a:p>
            <a:pPr marL="0" indent="0">
              <a:buNone/>
            </a:pPr>
            <a:r>
              <a:rPr lang="en-US" sz="2400" dirty="0"/>
              <a:t>	Deploying to SharePoint CDN</a:t>
            </a:r>
          </a:p>
          <a:p>
            <a:pPr marL="0" indent="0">
              <a:buNone/>
            </a:pPr>
            <a:r>
              <a:rPr lang="en-US" sz="2400" dirty="0"/>
              <a:t>	Deploying to Azure Storage CDN</a:t>
            </a:r>
          </a:p>
          <a:p>
            <a:pPr marL="0" indent="0">
              <a:buNone/>
            </a:pPr>
            <a:endParaRPr lang="en-US" sz="2400" dirty="0"/>
          </a:p>
          <a:p>
            <a:pPr marL="0" indent="0">
              <a:buNone/>
            </a:pPr>
            <a:endParaRPr lang="en-US" altLang="zh-CN" sz="2400" dirty="0"/>
          </a:p>
          <a:p>
            <a:pPr marL="0" indent="0">
              <a:buNone/>
            </a:pPr>
            <a:endParaRPr lang="en-US" sz="2400" dirty="0"/>
          </a:p>
        </p:txBody>
      </p:sp>
    </p:spTree>
    <p:extLst>
      <p:ext uri="{BB962C8B-B14F-4D97-AF65-F5344CB8AC3E}">
        <p14:creationId xmlns:p14="http://schemas.microsoft.com/office/powerpoint/2010/main" val="2595081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1401788"/>
          </a:xfrm>
        </p:spPr>
        <p:txBody>
          <a:bodyPr/>
          <a:lstStyle/>
          <a:p>
            <a:r>
              <a:rPr lang="en-US" dirty="0"/>
              <a:t>Refresh the SharePoint page of the web part</a:t>
            </a:r>
          </a:p>
        </p:txBody>
      </p:sp>
      <p:sp>
        <p:nvSpPr>
          <p:cNvPr id="40" name="Text Placeholder 2"/>
          <p:cNvSpPr txBox="1">
            <a:spLocks/>
          </p:cNvSpPr>
          <p:nvPr/>
        </p:nvSpPr>
        <p:spPr>
          <a:xfrm>
            <a:off x="294669" y="1265014"/>
            <a:ext cx="11887200" cy="3816424"/>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CN" sz="2400" dirty="0"/>
              <a:t>You don’t need to install the App again</a:t>
            </a:r>
          </a:p>
          <a:p>
            <a:r>
              <a:rPr lang="en-US" altLang="zh-CN" sz="2400" dirty="0"/>
              <a:t>Refresh the SharePoint page where the web part was added, the update you made will take effect</a:t>
            </a:r>
          </a:p>
          <a:p>
            <a:pPr marL="0" indent="0">
              <a:buNone/>
            </a:pPr>
            <a:endParaRPr lang="en-US" sz="2400" dirty="0"/>
          </a:p>
          <a:p>
            <a:endParaRPr lang="en-US" sz="2400" dirty="0"/>
          </a:p>
          <a:p>
            <a:pPr marL="0" indent="0">
              <a:buNone/>
            </a:pPr>
            <a:endParaRPr lang="en-US" altLang="zh-CN" sz="2400" dirty="0"/>
          </a:p>
          <a:p>
            <a:pPr marL="0" indent="0">
              <a:buNone/>
            </a:pPr>
            <a:endParaRPr lang="en-US" sz="2400" dirty="0"/>
          </a:p>
        </p:txBody>
      </p:sp>
    </p:spTree>
    <p:extLst>
      <p:ext uri="{BB962C8B-B14F-4D97-AF65-F5344CB8AC3E}">
        <p14:creationId xmlns:p14="http://schemas.microsoft.com/office/powerpoint/2010/main" val="4173805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7C3BE93-9834-4BC1-85F4-A5393BD94130}"/>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8b796c41-22f8-4e5f-a4f6-26e92db7f69d"/>
    <ds:schemaRef ds:uri="http://www.w3.org/XML/1998/namespace"/>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72</TotalTime>
  <Words>629</Words>
  <Application>Microsoft Office PowerPoint</Application>
  <PresentationFormat>Custom</PresentationFormat>
  <Paragraphs>111</Paragraphs>
  <Slides>13</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Consolas</vt:lpstr>
      <vt:lpstr>Segoe UI</vt:lpstr>
      <vt:lpstr>Segoe UI Light</vt:lpstr>
      <vt:lpstr>Wingdings</vt:lpstr>
      <vt:lpstr>5-30719_SharePoint_Team_Template_Light</vt:lpstr>
      <vt:lpstr>Deploying SharePoint Framework components to production</vt:lpstr>
      <vt:lpstr>Agenda</vt:lpstr>
      <vt:lpstr>Update a web part and increment the version</vt:lpstr>
      <vt:lpstr>Update the version in the package-solution.json file</vt:lpstr>
      <vt:lpstr>Update the version in the package.json file</vt:lpstr>
      <vt:lpstr>Package the web part</vt:lpstr>
      <vt:lpstr>Deploy App to the SharePoint App Catalog</vt:lpstr>
      <vt:lpstr>Deploy the updated web part assets to CDN</vt:lpstr>
      <vt:lpstr>Refresh the SharePoint page of the web part</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Updating web parts</dc:title>
  <dc:subject>&lt;Speech title here&gt;</dc:subject>
  <dc:creator>Vesa Juvonen;Todd Baginski</dc:creator>
  <cp:keywords>SharePoint, PnP</cp:keywords>
  <dc:description>Template: _x000d_
Formatting: _x000d_
Audience Type:</dc:description>
  <cp:lastModifiedBy>Luiz Lu</cp:lastModifiedBy>
  <cp:revision>27</cp:revision>
  <dcterms:created xsi:type="dcterms:W3CDTF">2016-10-24T10:18:28Z</dcterms:created>
  <dcterms:modified xsi:type="dcterms:W3CDTF">2017-01-19T05:12:35Z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